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4" r:id="rId2"/>
  </p:sldIdLst>
  <p:sldSz cx="7559675" cy="1069181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4C"/>
    <a:srgbClr val="F762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345" autoAdjust="0"/>
    <p:restoredTop sz="94660"/>
  </p:normalViewPr>
  <p:slideViewPr>
    <p:cSldViewPr snapToGrid="0">
      <p:cViewPr varScale="1">
        <p:scale>
          <a:sx n="54" d="100"/>
          <a:sy n="54" d="100"/>
        </p:scale>
        <p:origin x="224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374" y="1"/>
            <a:ext cx="2918831" cy="49502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D48E5AFA-1A0B-4BFA-B22D-E4E869548BE4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192338" y="1233488"/>
            <a:ext cx="235108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4" rIns="91427" bIns="4571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27" tIns="45714" rIns="91427" bIns="4571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FADBB44C-3C8E-4D0C-9FC4-27A5183FCE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7059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04938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1047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22917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7542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7287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3735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9852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5339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63954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8654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2932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AAE60-E9C5-47CB-8B33-A9E3F4460ECB}" type="datetimeFigureOut">
              <a:rPr kumimoji="1" lang="ja-JP" altLang="en-US" smtClean="0"/>
              <a:t>2018/11/5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7551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1262DDF3-23BC-4AB5-9FC1-4347BBDD6618}"/>
              </a:ext>
            </a:extLst>
          </p:cNvPr>
          <p:cNvSpPr txBox="1"/>
          <p:nvPr/>
        </p:nvSpPr>
        <p:spPr>
          <a:xfrm>
            <a:off x="130629" y="987843"/>
            <a:ext cx="723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24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キャッシュレスセミナー</a:t>
            </a:r>
            <a:r>
              <a:rPr lang="en-US" altLang="ja-JP" sz="24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(</a:t>
            </a:r>
            <a:r>
              <a:rPr lang="ja-JP" altLang="en-US" sz="24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沖縄本島）　</a:t>
            </a:r>
            <a:endParaRPr lang="en-US" altLang="ja-JP" sz="2400" b="1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  <a:p>
            <a:pPr algn="ctr"/>
            <a:r>
              <a:rPr lang="ja-JP" altLang="en-US" sz="24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参加申込書</a:t>
            </a:r>
            <a:endParaRPr lang="en-US" altLang="ja-JP" sz="2400" b="1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  <a:p>
            <a:pPr algn="ctr"/>
            <a:endParaRPr lang="ja-JP" altLang="en-US" sz="1200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graphicFrame>
        <p:nvGraphicFramePr>
          <p:cNvPr id="3" name="表 2">
            <a:extLst>
              <a:ext uri="{FF2B5EF4-FFF2-40B4-BE49-F238E27FC236}">
                <a16:creationId xmlns:a16="http://schemas.microsoft.com/office/drawing/2014/main" id="{EA14589C-A63B-4A85-8F5D-F0C3153EC3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381601"/>
              </p:ext>
            </p:extLst>
          </p:nvPr>
        </p:nvGraphicFramePr>
        <p:xfrm>
          <a:off x="316574" y="1847868"/>
          <a:ext cx="6968980" cy="8484270"/>
        </p:xfrm>
        <a:graphic>
          <a:graphicData uri="http://schemas.openxmlformats.org/drawingml/2006/table">
            <a:tbl>
              <a:tblPr/>
              <a:tblGrid>
                <a:gridCol w="1319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35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18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56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79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00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22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会　　　場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 anchorCtr="1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r>
                        <a:rPr kumimoji="1" lang="ja-JP" altLang="en-US" sz="12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</a:t>
                      </a:r>
                      <a:r>
                        <a:rPr kumimoji="1" lang="en-US" altLang="zh-TW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11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月</a:t>
                      </a:r>
                      <a:r>
                        <a:rPr kumimoji="1" lang="en-US" altLang="ja-JP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2</a:t>
                      </a:r>
                      <a:r>
                        <a:rPr kumimoji="1" lang="en-US" altLang="zh-TW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8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日（水）</a:t>
                      </a:r>
                      <a:r>
                        <a:rPr kumimoji="1" lang="zh-TW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：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ノボテル沖縄那覇　</a:t>
                      </a:r>
                      <a:r>
                        <a:rPr kumimoji="1" lang="en-US" altLang="ja-JP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14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：</a:t>
                      </a:r>
                      <a:r>
                        <a:rPr kumimoji="1" lang="en-US" altLang="ja-JP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00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～</a:t>
                      </a:r>
                      <a:r>
                        <a:rPr kumimoji="1" lang="en-US" altLang="ja-JP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16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：</a:t>
                      </a:r>
                      <a:r>
                        <a:rPr kumimoji="1" lang="en-US" altLang="ja-JP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30</a:t>
                      </a:r>
                      <a:endParaRPr lang="en-US" altLang="ja-JP" sz="1200" b="1" dirty="0">
                        <a:latin typeface="+mn-ea"/>
                        <a:cs typeface="メイリオ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769"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団体・事業者名</a:t>
                      </a:r>
                    </a:p>
                  </a:txBody>
                  <a:tcPr marL="87047" marR="87047" marT="43524" marB="4352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8982"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ＴＥＬ</a:t>
                      </a:r>
                    </a:p>
                  </a:txBody>
                  <a:tcPr marL="87047" marR="87047" marT="43524" marB="4352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ＦＡＸ</a:t>
                      </a: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5128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業種・職種</a:t>
                      </a:r>
                      <a:endParaRPr kumimoji="1" lang="en-US" altLang="ja-JP" sz="13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0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（主たる事業の業種を１つだけ選択ください）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228600" indent="-228600" algn="l">
                        <a:lnSpc>
                          <a:spcPts val="1600"/>
                        </a:lnSpc>
                        <a:buAutoNum type="arabicPeriod"/>
                      </a:pP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宿泊施設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2.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観光施設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3.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商業施設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4.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飲食　　        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5.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旅行会社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+mn-cs"/>
                      </a:endParaRPr>
                    </a:p>
                    <a:p>
                      <a:pPr marL="0" indent="0" algn="l">
                        <a:lnSpc>
                          <a:spcPts val="1600"/>
                        </a:lnSpc>
                        <a:buNone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6.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交通　　　　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7.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通訳・翻訳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8.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ｻｰﾋﾞｽ（ｳｪﾃﾞｨﾝｸﾞ、美容等）　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+mn-cs"/>
                      </a:endParaRPr>
                    </a:p>
                    <a:p>
                      <a:pPr marL="0" indent="0" algn="l">
                        <a:lnSpc>
                          <a:spcPts val="1600"/>
                        </a:lnSpc>
                        <a:buNone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9.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ｱｸﾃｨﾋﾞﾃｨ（ｽﾎﾟｰﾂ、体験等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)    10.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広告　　　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11.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ﾒﾃﾞｨｱ媒体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12.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印刷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+mn-cs"/>
                      </a:endParaRPr>
                    </a:p>
                    <a:p>
                      <a:pPr marL="0" indent="0" algn="l">
                        <a:lnSpc>
                          <a:spcPts val="1600"/>
                        </a:lnSpc>
                        <a:buNone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13.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観光協会 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14.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市町村    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15.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教育機関   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16.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キャッシュレス端末等提供事業者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+mn-cs"/>
                      </a:endParaRPr>
                    </a:p>
                    <a:p>
                      <a:pPr marL="0" indent="0" algn="l">
                        <a:lnSpc>
                          <a:spcPts val="1600"/>
                        </a:lnSpc>
                        <a:buNone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17.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その他（          　　　　　　）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512">
                <a:tc>
                  <a:txBody>
                    <a:bodyPr/>
                    <a:lstStyle/>
                    <a:p>
                      <a:pPr algn="ctr"/>
                      <a:endParaRPr kumimoji="1" lang="en-US" altLang="ja-JP" sz="1100" b="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申込者①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申込者②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93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所属・役職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414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氏名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E-mail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332">
                <a:tc gridSpan="6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申込にあたり、下記質問へのご回答をお願いします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139">
                <a:tc gridSpan="5">
                  <a:txBody>
                    <a:bodyPr/>
                    <a:lstStyle/>
                    <a:p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Q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１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.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外国人観光客の受入にあたり、現金以外の決済手段を取り入れていますか。</a:t>
                      </a:r>
                      <a:endParaRPr kumimoji="1" lang="ja-JP" altLang="en-US" sz="10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はい　・　いいえ</a:t>
                      </a:r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893792">
                <a:tc gridSpan="6">
                  <a:txBody>
                    <a:bodyPr/>
                    <a:lstStyle/>
                    <a:p>
                      <a:pPr latinLnBrk="1"/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Q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２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.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現在取り扱っている決済手段すべてに○をつけてください。</a:t>
                      </a:r>
                    </a:p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クレジットカード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  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【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VISA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・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MasterCard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・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JCB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・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銀聯カード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・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その他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(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   　　            </a:t>
                      </a:r>
                      <a:r>
                        <a:rPr kumimoji="1" lang="ja-JP" altLang="en-US" sz="1100" kern="1200" baseline="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）】</a:t>
                      </a:r>
                    </a:p>
                    <a:p>
                      <a:pPr latinLnBrk="1"/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スマートフォン決済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【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1100" kern="1200" dirty="0" err="1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AliPay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・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1100" kern="1200" dirty="0" err="1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Wechat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Payment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・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Apple Pay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・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その他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(   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　</a:t>
                      </a:r>
                      <a:r>
                        <a:rPr kumimoji="1" lang="ja-JP" altLang="en-US" sz="1100" kern="1200" baseline="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           　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）】</a:t>
                      </a:r>
                    </a:p>
                    <a:p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その他決済　　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【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            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　　　　　　　　　　　　　　　　　　　　　　　　　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　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 </a:t>
                      </a:r>
                      <a:r>
                        <a:rPr kumimoji="1" lang="ja-JP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　】</a:t>
                      </a:r>
                      <a:endParaRPr kumimoji="1" lang="ja-JP" altLang="en-US" sz="10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69658">
                <a:tc gridSpan="6">
                  <a:txBody>
                    <a:bodyPr/>
                    <a:lstStyle/>
                    <a:p>
                      <a:r>
                        <a:rPr kumimoji="1" lang="en-US" altLang="ja-JP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Q</a:t>
                      </a:r>
                      <a:r>
                        <a:rPr kumimoji="1" lang="ja-JP" altLang="en-US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３</a:t>
                      </a:r>
                      <a:r>
                        <a:rPr kumimoji="1" lang="en-US" altLang="ja-JP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. Q</a:t>
                      </a:r>
                      <a:r>
                        <a:rPr kumimoji="1" lang="ja-JP" altLang="en-US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１で「はい」と答えた方は、現在抱える課題をご記入ください。</a:t>
                      </a: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769658">
                <a:tc gridSpan="6">
                  <a:txBody>
                    <a:bodyPr/>
                    <a:lstStyle/>
                    <a:p>
                      <a:r>
                        <a:rPr kumimoji="1" lang="en-US" altLang="ja-JP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Q</a:t>
                      </a:r>
                      <a:r>
                        <a:rPr kumimoji="1" lang="ja-JP" altLang="en-US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４</a:t>
                      </a:r>
                      <a:r>
                        <a:rPr kumimoji="1" lang="en-US" altLang="ja-JP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. Q</a:t>
                      </a:r>
                      <a:r>
                        <a:rPr kumimoji="1" lang="ja-JP" altLang="en-US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１で「いいえ」と答えた方は、その理由をご記入ください。</a:t>
                      </a: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11364">
                <a:tc gridSpan="6"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Q</a:t>
                      </a:r>
                      <a:r>
                        <a:rPr kumimoji="1" lang="ja-JP" altLang="en-US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５</a:t>
                      </a:r>
                      <a:r>
                        <a:rPr kumimoji="1" lang="en-US" altLang="ja-JP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. </a:t>
                      </a:r>
                      <a:r>
                        <a:rPr kumimoji="1" lang="ja-JP" altLang="en-US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講師への質問があるかたは、具体的にご記入ください。</a:t>
                      </a: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3350">
                <a:tc gridSpan="6"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1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</a:t>
                      </a: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525300"/>
                  </a:ext>
                </a:extLst>
              </a:tr>
            </a:tbl>
          </a:graphicData>
        </a:graphic>
      </p:graphicFrame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A9AE5344-7CCB-4959-8854-6D63327B3F56}"/>
              </a:ext>
            </a:extLst>
          </p:cNvPr>
          <p:cNvSpPr txBox="1"/>
          <p:nvPr/>
        </p:nvSpPr>
        <p:spPr>
          <a:xfrm>
            <a:off x="397134" y="217854"/>
            <a:ext cx="68078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申込書送付先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一般財団法人　沖縄観光コンベンションビューロー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受入事業部　受入推進課　名嘉山・石垣・比嘉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メール：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inbound@ocvb.or.jp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／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FAX: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098-859-6222</a:t>
            </a:r>
          </a:p>
          <a:p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        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申込締切：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11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月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日（水）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時（定員達し次第締め切りとなります）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A2EABCA2-AE43-40A3-98E6-7F5015F69623}"/>
              </a:ext>
            </a:extLst>
          </p:cNvPr>
          <p:cNvSpPr/>
          <p:nvPr/>
        </p:nvSpPr>
        <p:spPr>
          <a:xfrm>
            <a:off x="397135" y="188826"/>
            <a:ext cx="6807861" cy="816483"/>
          </a:xfrm>
          <a:prstGeom prst="round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FE0F59B1-740F-4731-9F24-E68C2626A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952" y="238540"/>
            <a:ext cx="859271" cy="2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2262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1933</TotalTime>
  <Words>164</Words>
  <Application>Microsoft Office PowerPoint</Application>
  <PresentationFormat>ユーザー設定</PresentationFormat>
  <Paragraphs>37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HGPｺﾞｼｯｸE</vt:lpstr>
      <vt:lpstr>メイリオ</vt:lpstr>
      <vt:lpstr>游ゴシック</vt:lpstr>
      <vt:lpstr>游ゴシック Light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名嘉山　優花</dc:creator>
  <cp:lastModifiedBy>akane.higa</cp:lastModifiedBy>
  <cp:revision>154</cp:revision>
  <cp:lastPrinted>2018-11-05T05:01:12Z</cp:lastPrinted>
  <dcterms:created xsi:type="dcterms:W3CDTF">2018-08-07T08:18:55Z</dcterms:created>
  <dcterms:modified xsi:type="dcterms:W3CDTF">2018-11-05T05:11:40Z</dcterms:modified>
</cp:coreProperties>
</file>