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6" r:id="rId2"/>
    <p:sldId id="260" r:id="rId3"/>
  </p:sldIdLst>
  <p:sldSz cx="7559675" cy="1069181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E4C"/>
    <a:srgbClr val="F762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353" autoAdjust="0"/>
    <p:restoredTop sz="94660"/>
  </p:normalViewPr>
  <p:slideViewPr>
    <p:cSldViewPr snapToGrid="0">
      <p:cViewPr varScale="1">
        <p:scale>
          <a:sx n="71" d="100"/>
          <a:sy n="71" d="100"/>
        </p:scale>
        <p:origin x="280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5029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5374" y="1"/>
            <a:ext cx="2918831" cy="495029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r">
              <a:defRPr sz="1200"/>
            </a:lvl1pPr>
          </a:lstStyle>
          <a:p>
            <a:fld id="{D48E5AFA-1A0B-4BFA-B22D-E4E869548BE4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192338" y="1233488"/>
            <a:ext cx="235108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7" tIns="45714" rIns="91427" bIns="45714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27" tIns="45714" rIns="91427" bIns="45714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1" cy="495028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5374" y="9371286"/>
            <a:ext cx="2918831" cy="495028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r">
              <a:defRPr sz="1200"/>
            </a:lvl1pPr>
          </a:lstStyle>
          <a:p>
            <a:fld id="{FADBB44C-3C8E-4D0C-9FC4-27A5183FCE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77059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04938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1047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22917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57542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27287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13735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09852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35339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63954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8654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AAE60-E9C5-47CB-8B33-A9E3F4460ECB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329326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5187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DAAE60-E9C5-47CB-8B33-A9E3F4460ECB}" type="datetimeFigureOut">
              <a:rPr kumimoji="1" lang="ja-JP" altLang="en-US" smtClean="0"/>
              <a:t>2019/2/15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9B5A1-8CC1-4F27-870C-108B80150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87551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kumimoji="1"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kumimoji="1"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imacocollabo.or.jp/games/2030sdgs/" TargetMode="External"/><Relationship Id="rId2" Type="http://schemas.openxmlformats.org/officeDocument/2006/relationships/hyperlink" Target="https://goo.gl/forms/91VeSPWAxErxMUqu2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矢印: 五方向 3">
            <a:extLst>
              <a:ext uri="{FF2B5EF4-FFF2-40B4-BE49-F238E27FC236}">
                <a16:creationId xmlns:a16="http://schemas.microsoft.com/office/drawing/2014/main" id="{6B65389A-E132-442A-91FC-2D3552503E7D}"/>
              </a:ext>
            </a:extLst>
          </p:cNvPr>
          <p:cNvSpPr/>
          <p:nvPr/>
        </p:nvSpPr>
        <p:spPr>
          <a:xfrm>
            <a:off x="421892" y="4153415"/>
            <a:ext cx="6929831" cy="1350201"/>
          </a:xfrm>
          <a:prstGeom prst="homePlate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開催日時・会場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</a:p>
          <a:p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中北部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平成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31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年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月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28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日 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(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木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)13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～ 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17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r>
            <a:r>
              <a:rPr kumimoji="1" lang="ja-JP" altLang="en-US" sz="1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（受付開始：</a:t>
            </a:r>
            <a:r>
              <a:rPr kumimoji="1" lang="en-US" altLang="ja-JP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13</a:t>
            </a:r>
            <a:r>
              <a:rPr kumimoji="1" lang="ja-JP" altLang="en-US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en-US" altLang="ja-JP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00</a:t>
            </a:r>
            <a:r>
              <a:rPr kumimoji="1" lang="ja-JP" altLang="en-US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）</a:t>
            </a:r>
            <a:endParaRPr kumimoji="1" lang="en-US" altLang="ja-JP" sz="1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  </a:t>
            </a:r>
            <a:r>
              <a:rPr kumimoji="1" lang="ja-JP" altLang="en-US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ルネッサンスリゾートオキナワ</a:t>
            </a:r>
            <a:r>
              <a:rPr kumimoji="1" lang="zh-TW" altLang="en-US" sz="1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（恩納村山田</a:t>
            </a:r>
            <a:r>
              <a:rPr kumimoji="1" lang="en-US" altLang="zh-TW" sz="1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3425-2 </a:t>
            </a:r>
            <a:r>
              <a:rPr kumimoji="1" lang="zh-TW" altLang="en-US" sz="1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） </a:t>
            </a:r>
            <a:endParaRPr kumimoji="1" lang="en-US" altLang="ja-JP" sz="1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1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南部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平成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31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年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月  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日 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(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金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)13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～ 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17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r>
            <a:r>
              <a:rPr kumimoji="1" lang="ja-JP" altLang="en-US" sz="1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（受付開始：</a:t>
            </a:r>
            <a:r>
              <a:rPr kumimoji="1" lang="en-US" altLang="ja-JP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13</a:t>
            </a:r>
            <a:r>
              <a:rPr kumimoji="1" lang="ja-JP" altLang="en-US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en-US" altLang="ja-JP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00</a:t>
            </a:r>
            <a:r>
              <a:rPr kumimoji="1" lang="ja-JP" altLang="en-US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）</a:t>
            </a:r>
            <a:endParaRPr kumimoji="1" lang="en-US" altLang="ja-JP" sz="1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ja-JP" altLang="en-US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</a:t>
            </a:r>
            <a:r>
              <a:rPr kumimoji="1"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  沖縄かり</a:t>
            </a:r>
            <a:r>
              <a:rPr kumimoji="1" lang="ja-JP" altLang="en-US" sz="1600" b="1" dirty="0" err="1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ゆし</a:t>
            </a:r>
            <a:r>
              <a:rPr kumimoji="1"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アーバンリゾート・ナハ</a:t>
            </a:r>
            <a:r>
              <a:rPr kumimoji="1" lang="zh-TW" altLang="en-US" sz="1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（那覇市前島３丁目２５−１ ） </a:t>
            </a:r>
            <a:r>
              <a:rPr kumimoji="1" lang="ja-JP" altLang="en-US" sz="1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en-US" altLang="ja-JP" sz="12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A09C1B93-B871-4EE0-BAC0-0490C17AC84E}"/>
              </a:ext>
            </a:extLst>
          </p:cNvPr>
          <p:cNvSpPr txBox="1"/>
          <p:nvPr/>
        </p:nvSpPr>
        <p:spPr>
          <a:xfrm>
            <a:off x="31743" y="394401"/>
            <a:ext cx="7594429" cy="2036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kumimoji="1" lang="en-US" altLang="ja-JP" sz="4000" b="1" i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>
              <a:lnSpc>
                <a:spcPts val="5000"/>
              </a:lnSpc>
            </a:pPr>
            <a:r>
              <a:rPr kumimoji="1" lang="en-US" altLang="ja-JP" sz="4000" b="1" dirty="0">
                <a:solidFill>
                  <a:srgbClr val="00B05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SDGs ×</a:t>
            </a:r>
            <a:r>
              <a:rPr kumimoji="1" lang="ja-JP" altLang="en-US" sz="4000" b="1" dirty="0">
                <a:solidFill>
                  <a:srgbClr val="00B05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沖縄インバウンド観光</a:t>
            </a:r>
            <a:endParaRPr kumimoji="1" lang="en-US" altLang="ja-JP" sz="4000" b="1" dirty="0">
              <a:solidFill>
                <a:srgbClr val="00B05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>
              <a:lnSpc>
                <a:spcPts val="5000"/>
              </a:lnSpc>
            </a:pPr>
            <a:r>
              <a:rPr kumimoji="1" lang="ja-JP" altLang="en-US" sz="4000" b="1" i="1" dirty="0">
                <a:solidFill>
                  <a:srgbClr val="00B05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ワークショップ</a:t>
            </a:r>
            <a:endParaRPr kumimoji="1" lang="en-US" altLang="ja-JP" sz="4000" b="1" i="1" dirty="0">
              <a:solidFill>
                <a:srgbClr val="00B05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00" b="1" i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sz="300" b="1" i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endParaRPr kumimoji="1" lang="en-US" altLang="ja-JP" sz="300" b="1" i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ABD1211A-BDF3-40D9-B394-1BF23A60AEA1}"/>
              </a:ext>
            </a:extLst>
          </p:cNvPr>
          <p:cNvSpPr txBox="1"/>
          <p:nvPr/>
        </p:nvSpPr>
        <p:spPr>
          <a:xfrm>
            <a:off x="464148" y="9439765"/>
            <a:ext cx="3679302" cy="769441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>
              <a:defRPr lang="ja-JP" altLang="en-US"/>
            </a:pPr>
            <a:r>
              <a:rPr lang="ja-JP" altLang="en-US" sz="1100" u="sng" dirty="0">
                <a:solidFill>
                  <a:srgbClr val="00206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お問い合わせ</a:t>
            </a:r>
            <a:endParaRPr lang="en-US" altLang="ja-JP" sz="1100" u="sng" dirty="0">
              <a:solidFill>
                <a:srgbClr val="00206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0">
              <a:defRPr lang="ja-JP" altLang="en-US"/>
            </a:pPr>
            <a:r>
              <a:rPr lang="ja-JP" altLang="en-US" sz="1100" dirty="0">
                <a:solidFill>
                  <a:srgbClr val="00206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一般財団法人　沖縄観光コンベンションビューロー　</a:t>
            </a:r>
            <a:endParaRPr lang="en-US" altLang="ja-JP" sz="1100" dirty="0">
              <a:solidFill>
                <a:srgbClr val="00206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0">
              <a:defRPr lang="ja-JP" altLang="en-US"/>
            </a:pPr>
            <a:r>
              <a:rPr lang="ja-JP" altLang="en-US" sz="1100" dirty="0">
                <a:solidFill>
                  <a:srgbClr val="00206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受入事業部　受入推進課　名嘉山、石垣、比嘉</a:t>
            </a:r>
            <a:endParaRPr lang="en-US" altLang="ja-JP" sz="1100" dirty="0">
              <a:solidFill>
                <a:srgbClr val="00206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0">
              <a:defRPr lang="ja-JP" altLang="en-US"/>
            </a:pPr>
            <a:r>
              <a:rPr lang="en-US" altLang="ja-JP" sz="1100" dirty="0">
                <a:solidFill>
                  <a:srgbClr val="00206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TEL</a:t>
            </a:r>
            <a:r>
              <a:rPr lang="ja-JP" altLang="en-US" sz="1100" dirty="0">
                <a:solidFill>
                  <a:srgbClr val="00206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</a:t>
            </a:r>
            <a:r>
              <a:rPr lang="en-US" altLang="ja-JP" sz="1100" dirty="0">
                <a:solidFill>
                  <a:srgbClr val="00206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098-859-6129</a:t>
            </a:r>
            <a:r>
              <a:rPr lang="ja-JP" altLang="en-US" sz="1100" dirty="0">
                <a:solidFill>
                  <a:srgbClr val="00206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／メール：</a:t>
            </a:r>
            <a:r>
              <a:rPr lang="en-US" altLang="ja-JP" sz="1100" dirty="0">
                <a:solidFill>
                  <a:srgbClr val="00206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inbound@ocvb.or.jp</a:t>
            </a:r>
            <a:endParaRPr lang="ja-JP" altLang="en-US" sz="1100" dirty="0">
              <a:solidFill>
                <a:srgbClr val="00206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42" name="四角形: 角を丸くする 41">
            <a:extLst>
              <a:ext uri="{FF2B5EF4-FFF2-40B4-BE49-F238E27FC236}">
                <a16:creationId xmlns:a16="http://schemas.microsoft.com/office/drawing/2014/main" id="{8E18C230-C5CB-449A-97E2-10A8CF2D3126}"/>
              </a:ext>
            </a:extLst>
          </p:cNvPr>
          <p:cNvSpPr/>
          <p:nvPr/>
        </p:nvSpPr>
        <p:spPr>
          <a:xfrm>
            <a:off x="5185489" y="9455315"/>
            <a:ext cx="2271567" cy="757855"/>
          </a:xfrm>
          <a:prstGeom prst="roundRect">
            <a:avLst/>
          </a:prstGeom>
          <a:solidFill>
            <a:srgbClr val="FFFE4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en-US" altLang="ja-JP" sz="1200" b="1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200" b="1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申込締切</a:t>
            </a:r>
            <a:r>
              <a:rPr kumimoji="1" lang="en-US" altLang="ja-JP" sz="1200" b="1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</a:p>
          <a:p>
            <a:pPr algn="ctr"/>
            <a:r>
              <a:rPr kumimoji="1" lang="en-US" altLang="ja-JP" sz="1100" b="1" strike="sngStrike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kumimoji="1" lang="ja-JP" altLang="en-US" sz="1100" b="1" strike="sngStrike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月</a:t>
            </a:r>
            <a:r>
              <a:rPr kumimoji="1" lang="en-US" altLang="ja-JP" sz="1100" b="1" strike="sngStrike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19</a:t>
            </a:r>
            <a:r>
              <a:rPr kumimoji="1" lang="ja-JP" altLang="en-US" sz="1100" b="1" strike="sngStrike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日（火）</a:t>
            </a:r>
            <a:r>
              <a:rPr kumimoji="1" lang="en-US" altLang="ja-JP" sz="1100" b="1" strike="sngStrike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15</a:t>
            </a:r>
            <a:r>
              <a:rPr kumimoji="1" lang="ja-JP" altLang="en-US" sz="1100" b="1" strike="sngStrike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時</a:t>
            </a:r>
            <a:endParaRPr kumimoji="1" lang="en-US" altLang="ja-JP" sz="1100" b="1" strike="sngStrike" dirty="0">
              <a:ln w="0"/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en-US" altLang="ja-JP" sz="1100" b="1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kumimoji="1" lang="ja-JP" altLang="en-US" sz="1100" b="1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定員に達し次第締め切ります。</a:t>
            </a:r>
            <a:endParaRPr kumimoji="1" lang="en-US" altLang="ja-JP" sz="1100" b="1" dirty="0">
              <a:ln w="0"/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1100" b="1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中北部：</a:t>
            </a:r>
            <a:r>
              <a:rPr kumimoji="1" lang="en-US" altLang="ja-JP" sz="1100" b="1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50</a:t>
            </a:r>
            <a:r>
              <a:rPr kumimoji="1" lang="ja-JP" altLang="en-US" sz="1100" b="1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名　南部：</a:t>
            </a:r>
            <a:r>
              <a:rPr kumimoji="1" lang="en-US" altLang="ja-JP" sz="1100" b="1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100</a:t>
            </a:r>
            <a:r>
              <a:rPr kumimoji="1" lang="ja-JP" altLang="en-US" sz="1100" b="1" dirty="0">
                <a:ln w="0"/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名　</a:t>
            </a:r>
          </a:p>
        </p:txBody>
      </p:sp>
      <p:sp>
        <p:nvSpPr>
          <p:cNvPr id="45" name="テキスト ボックス 44">
            <a:extLst>
              <a:ext uri="{FF2B5EF4-FFF2-40B4-BE49-F238E27FC236}">
                <a16:creationId xmlns:a16="http://schemas.microsoft.com/office/drawing/2014/main" id="{AAD7D29F-7142-42F2-8BF1-AA502E283089}"/>
              </a:ext>
            </a:extLst>
          </p:cNvPr>
          <p:cNvSpPr txBox="1"/>
          <p:nvPr/>
        </p:nvSpPr>
        <p:spPr>
          <a:xfrm>
            <a:off x="591959" y="10300822"/>
            <a:ext cx="54544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主催：　沖縄県・（一財）沖縄観光コンベンションビューロー</a:t>
            </a:r>
            <a:endParaRPr kumimoji="1" lang="ja-JP" altLang="en-US" sz="1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48" name="図 47">
            <a:extLst>
              <a:ext uri="{FF2B5EF4-FFF2-40B4-BE49-F238E27FC236}">
                <a16:creationId xmlns:a16="http://schemas.microsoft.com/office/drawing/2014/main" id="{05800773-9149-4113-A330-D64B953E7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41" y="208240"/>
            <a:ext cx="826329" cy="924369"/>
          </a:xfrm>
          <a:prstGeom prst="rect">
            <a:avLst/>
          </a:prstGeom>
        </p:spPr>
      </p:pic>
      <p:sp>
        <p:nvSpPr>
          <p:cNvPr id="2" name="四角形: メモ 1">
            <a:extLst>
              <a:ext uri="{FF2B5EF4-FFF2-40B4-BE49-F238E27FC236}">
                <a16:creationId xmlns:a16="http://schemas.microsoft.com/office/drawing/2014/main" id="{919BF0BF-3D07-45F1-A2E8-EB2AB29F82A3}"/>
              </a:ext>
            </a:extLst>
          </p:cNvPr>
          <p:cNvSpPr/>
          <p:nvPr/>
        </p:nvSpPr>
        <p:spPr>
          <a:xfrm>
            <a:off x="404635" y="2391295"/>
            <a:ext cx="6964343" cy="1701800"/>
          </a:xfrm>
          <a:prstGeom prst="foldedCorner">
            <a:avLst>
              <a:gd name="adj" fmla="val 0"/>
            </a:avLst>
          </a:prstGeom>
          <a:solidFill>
            <a:srgbClr val="FFFE4C"/>
          </a:solidFill>
          <a:ln>
            <a:solidFill>
              <a:srgbClr val="FFFE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 lang="ja-JP" altLang="en-US"/>
            </a:pPr>
            <a:r>
              <a:rPr lang="ja-JP" altLang="en-US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オーバーツーリズム」が世界中の観光地で重大な課題との認識が広まる中、「持続可能な観光地づくり」はますます重要視されています。沖縄県も、特に海外からのインバウンドが急激に伸びている中、環境も、経済も、社会も「持続可能」を目指し、行政、観光従事者、住民、観光客、それぞれが次世代に残す持続可能な沖縄観光を考え、実際の行動に移す「未来に責任を持つ者」になることが必要不可欠です。</a:t>
            </a:r>
          </a:p>
          <a:p>
            <a:pPr lvl="0">
              <a:defRPr lang="ja-JP" altLang="en-US"/>
            </a:pPr>
            <a:r>
              <a:rPr lang="ja-JP" altLang="en-US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国連では</a:t>
            </a:r>
            <a:r>
              <a:rPr lang="en-US" altLang="ja-JP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2015</a:t>
            </a:r>
            <a:r>
              <a:rPr lang="ja-JP" altLang="en-US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年に、人類が取り組むべき持続可能な開発目標</a:t>
            </a:r>
            <a:r>
              <a:rPr lang="en-US" altLang="ja-JP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SDGs(Sustainable Development Goals)</a:t>
            </a:r>
            <a:r>
              <a:rPr lang="ja-JP" altLang="en-US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が採択されました。</a:t>
            </a:r>
            <a:r>
              <a:rPr lang="en-US" altLang="ja-JP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SDGs</a:t>
            </a:r>
            <a:r>
              <a:rPr lang="ja-JP" altLang="en-US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の達成に向けて、観光産業が担う責任と役割も非常に大きいとされています。</a:t>
            </a:r>
            <a:endParaRPr lang="en-US" altLang="ja-JP" sz="1100" dirty="0">
              <a:solidFill>
                <a:schemeClr val="tx2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0">
              <a:defRPr lang="ja-JP" altLang="en-US"/>
            </a:pPr>
            <a:r>
              <a:rPr lang="ja-JP" altLang="en-US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よって、増加が著しい沖縄インバウンド観光を</a:t>
            </a:r>
            <a:r>
              <a:rPr lang="en-US" altLang="ja-JP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SDGs</a:t>
            </a:r>
            <a:r>
              <a:rPr lang="ja-JP" altLang="en-US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の視点から捉え直し、グループワーク（カードゲーム「</a:t>
            </a:r>
            <a:r>
              <a:rPr lang="en-US" altLang="ja-JP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2030SDGs</a:t>
            </a:r>
            <a:r>
              <a:rPr lang="ja-JP" altLang="en-US" sz="1100" dirty="0">
                <a:solidFill>
                  <a:schemeClr val="tx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」）やゲスト等とのディスカッションを通じ、自社、自身で様々な面から沖縄観光の「持続可能」を実現させるための具体的な行動を考え実行できることを目指し、ワークショップを開催します。</a:t>
            </a:r>
            <a:endParaRPr lang="en-US" altLang="ja-JP" sz="1100" dirty="0">
              <a:solidFill>
                <a:schemeClr val="tx2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7" name="楕円 46">
            <a:extLst>
              <a:ext uri="{FF2B5EF4-FFF2-40B4-BE49-F238E27FC236}">
                <a16:creationId xmlns:a16="http://schemas.microsoft.com/office/drawing/2014/main" id="{E04E341E-7054-46F1-B1A2-B35FC3E89BC9}"/>
              </a:ext>
            </a:extLst>
          </p:cNvPr>
          <p:cNvSpPr/>
          <p:nvPr/>
        </p:nvSpPr>
        <p:spPr>
          <a:xfrm>
            <a:off x="5946157" y="320532"/>
            <a:ext cx="1336088" cy="528968"/>
          </a:xfrm>
          <a:prstGeom prst="ellipse">
            <a:avLst/>
          </a:prstGeom>
          <a:solidFill>
            <a:srgbClr val="FFFF00"/>
          </a:solidFill>
          <a:ln w="57150">
            <a:solidFill>
              <a:srgbClr val="92D050"/>
            </a:solidFill>
          </a:ln>
        </p:spPr>
        <p:style>
          <a:lnRef idx="2">
            <a:schemeClr val="accent2">
              <a:shade val="2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ja-JP" altLang="en-US"/>
            </a:pPr>
            <a:r>
              <a:rPr lang="ja-JP" altLang="en-US" sz="10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参加費無料</a:t>
            </a:r>
            <a:endParaRPr lang="en-US" altLang="ja-JP" sz="1000" b="1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>
              <a:defRPr lang="ja-JP" altLang="en-US"/>
            </a:pPr>
            <a:r>
              <a:rPr lang="ja-JP" altLang="en-US" sz="8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（要事前予約）</a:t>
            </a: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F1C6D809-53D0-4CA6-8650-5E72D1C038AE}"/>
              </a:ext>
            </a:extLst>
          </p:cNvPr>
          <p:cNvSpPr txBox="1"/>
          <p:nvPr/>
        </p:nvSpPr>
        <p:spPr>
          <a:xfrm>
            <a:off x="1056458" y="5612007"/>
            <a:ext cx="2584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講師</a:t>
            </a:r>
            <a:r>
              <a:rPr kumimoji="1"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/</a:t>
            </a:r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ファシリテーター：</a:t>
            </a:r>
            <a:endParaRPr kumimoji="1"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zh-TW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協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働</a:t>
            </a:r>
            <a:r>
              <a:rPr lang="zh-TW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促進社</a:t>
            </a:r>
            <a:endParaRPr lang="en-US" altLang="zh-TW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zh-TW" altLang="en-US" sz="1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平井 雅 氏</a:t>
            </a:r>
            <a:endParaRPr lang="en-US" altLang="ja-JP" sz="1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1" name="テキスト ボックス 50">
            <a:extLst>
              <a:ext uri="{FF2B5EF4-FFF2-40B4-BE49-F238E27FC236}">
                <a16:creationId xmlns:a16="http://schemas.microsoft.com/office/drawing/2014/main" id="{B1DCCF2B-C6D4-44AE-884D-313801899900}"/>
              </a:ext>
            </a:extLst>
          </p:cNvPr>
          <p:cNvSpPr txBox="1"/>
          <p:nvPr/>
        </p:nvSpPr>
        <p:spPr>
          <a:xfrm>
            <a:off x="5722414" y="10316210"/>
            <a:ext cx="19969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～お申込みは裏面へ～</a:t>
            </a:r>
            <a:endParaRPr kumimoji="1" lang="ja-JP" altLang="en-US" sz="1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17613131-30EE-4C3E-9F99-85D9791E4C56}"/>
              </a:ext>
            </a:extLst>
          </p:cNvPr>
          <p:cNvSpPr txBox="1"/>
          <p:nvPr/>
        </p:nvSpPr>
        <p:spPr>
          <a:xfrm>
            <a:off x="201804" y="2184000"/>
            <a:ext cx="76922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05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～次世代に残す持続可能な沖縄観光について考え、実際の行動に移す「未来に責任を持つ観光事業者」になるために～</a:t>
            </a:r>
            <a:endParaRPr kumimoji="1" lang="ja-JP" altLang="en-US" sz="105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テキスト ボックス 20">
            <a:extLst>
              <a:ext uri="{FF2B5EF4-FFF2-40B4-BE49-F238E27FC236}">
                <a16:creationId xmlns:a16="http://schemas.microsoft.com/office/drawing/2014/main" id="{D811EF9B-D87C-45E6-8ADA-272A5BC0BCAD}"/>
              </a:ext>
            </a:extLst>
          </p:cNvPr>
          <p:cNvSpPr txBox="1"/>
          <p:nvPr/>
        </p:nvSpPr>
        <p:spPr>
          <a:xfrm>
            <a:off x="4692487" y="5578516"/>
            <a:ext cx="31515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ゲスト：</a:t>
            </a:r>
            <a:endParaRPr kumimoji="1"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zh-TW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株式会社</a:t>
            </a:r>
            <a:r>
              <a:rPr lang="en-US" altLang="zh-TW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JTB</a:t>
            </a:r>
            <a:r>
              <a:rPr lang="zh-TW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総合研究所 主席研究員　</a:t>
            </a:r>
            <a:endParaRPr lang="en-US" altLang="zh-TW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zh-TW" altLang="en-US" sz="1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熊田 順一 氏</a:t>
            </a:r>
            <a:endParaRPr lang="en-US" altLang="ja-JP" sz="1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5" name="テキスト ボックス 24">
            <a:extLst>
              <a:ext uri="{FF2B5EF4-FFF2-40B4-BE49-F238E27FC236}">
                <a16:creationId xmlns:a16="http://schemas.microsoft.com/office/drawing/2014/main" id="{8D2756BD-B326-4C09-8C1E-8A1ABB30FC22}"/>
              </a:ext>
            </a:extLst>
          </p:cNvPr>
          <p:cNvSpPr txBox="1"/>
          <p:nvPr/>
        </p:nvSpPr>
        <p:spPr>
          <a:xfrm>
            <a:off x="1001606" y="1515810"/>
            <a:ext cx="56125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en-US" altLang="ja-JP" sz="1200" dirty="0">
                <a:highlight>
                  <a:srgbClr val="FFFF00"/>
                </a:highlight>
                <a:latin typeface="メイリオ" panose="020B0604030504040204" pitchFamily="50" charset="-128"/>
                <a:ea typeface="メイリオ" panose="020B0604030504040204" pitchFamily="50" charset="-128"/>
              </a:rPr>
              <a:t>S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ustainable </a:t>
            </a:r>
            <a:r>
              <a:rPr lang="en-US" altLang="ja-JP" sz="1200" dirty="0">
                <a:highlight>
                  <a:srgbClr val="FFFF00"/>
                </a:highlight>
                <a:latin typeface="メイリオ" panose="020B0604030504040204" pitchFamily="50" charset="-128"/>
                <a:ea typeface="メイリオ" panose="020B0604030504040204" pitchFamily="50" charset="-128"/>
              </a:rPr>
              <a:t>D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evelopment </a:t>
            </a:r>
            <a:r>
              <a:rPr lang="en-US" altLang="ja-JP" sz="1200" dirty="0">
                <a:highlight>
                  <a:srgbClr val="FFFF00"/>
                </a:highlight>
                <a:latin typeface="メイリオ" panose="020B0604030504040204" pitchFamily="50" charset="-128"/>
                <a:ea typeface="メイリオ" panose="020B0604030504040204" pitchFamily="50" charset="-128"/>
              </a:rPr>
              <a:t>G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oal</a:t>
            </a:r>
            <a:r>
              <a:rPr lang="en-US" altLang="ja-JP" sz="1200" dirty="0">
                <a:highlight>
                  <a:srgbClr val="FFFF00"/>
                </a:highlight>
                <a:latin typeface="メイリオ" panose="020B0604030504040204" pitchFamily="50" charset="-128"/>
                <a:ea typeface="メイリオ" panose="020B0604030504040204" pitchFamily="50" charset="-128"/>
              </a:rPr>
              <a:t>s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（持続可能な開発目標）」の略称</a:t>
            </a:r>
            <a:endParaRPr kumimoji="1" lang="ja-JP" altLang="en-US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四角形: 角を丸くする 25">
            <a:extLst>
              <a:ext uri="{FF2B5EF4-FFF2-40B4-BE49-F238E27FC236}">
                <a16:creationId xmlns:a16="http://schemas.microsoft.com/office/drawing/2014/main" id="{2876B726-43DF-488E-8F23-32E9C83E45CE}"/>
              </a:ext>
            </a:extLst>
          </p:cNvPr>
          <p:cNvSpPr/>
          <p:nvPr/>
        </p:nvSpPr>
        <p:spPr>
          <a:xfrm>
            <a:off x="932954" y="6254740"/>
            <a:ext cx="2714789" cy="24513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講師プロフィール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</a:p>
          <a:p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一橋大学社会学部卒業。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1995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年に沖縄に移住。プロフェッショナル・ファシリテーターとして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10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年以上の実績を有し、ビジネスや地域おこし、教育などさまざまな分野でのプロジェクトを支援して、参加者の意識変容、行動変容を促し、実践的な成果につなげている。（一社）イマココラボ「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2030SDGs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」カードゲーム公認ファシリテーター。</a:t>
            </a:r>
            <a:endParaRPr lang="en-US" altLang="ja-JP" sz="11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インターナショナルファシリテーター協会認定プロフェッショナルファシリテーター。</a:t>
            </a:r>
          </a:p>
        </p:txBody>
      </p:sp>
      <p:sp>
        <p:nvSpPr>
          <p:cNvPr id="24" name="四角形: 角を丸くする 23">
            <a:extLst>
              <a:ext uri="{FF2B5EF4-FFF2-40B4-BE49-F238E27FC236}">
                <a16:creationId xmlns:a16="http://schemas.microsoft.com/office/drawing/2014/main" id="{3147D217-44A7-498A-86B1-F4D2337ED4C8}"/>
              </a:ext>
            </a:extLst>
          </p:cNvPr>
          <p:cNvSpPr/>
          <p:nvPr/>
        </p:nvSpPr>
        <p:spPr>
          <a:xfrm>
            <a:off x="932954" y="8774907"/>
            <a:ext cx="2714789" cy="40750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0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アシスタントファシリテーター：</a:t>
            </a:r>
            <a:endParaRPr lang="en-US" altLang="ja-JP" sz="10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10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金城 弘毅 氏</a:t>
            </a:r>
            <a:r>
              <a:rPr lang="ja-JP" altLang="en-US" sz="8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</a:t>
            </a:r>
            <a:r>
              <a:rPr lang="en-US" altLang="ja-JP" sz="8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OTS</a:t>
            </a:r>
            <a:r>
              <a:rPr lang="ja-JP" altLang="en-US" sz="8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サービス経営研究所）</a:t>
            </a:r>
            <a:endParaRPr lang="en-US" altLang="ja-JP" sz="8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7" name="Picture 6" descr="http://www.unic.or.jp/files/sdg_logo_en_2-640x452.png">
            <a:extLst>
              <a:ext uri="{FF2B5EF4-FFF2-40B4-BE49-F238E27FC236}">
                <a16:creationId xmlns:a16="http://schemas.microsoft.com/office/drawing/2014/main" id="{8107B8D7-B173-4F69-846B-47AB65308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84" y="363041"/>
            <a:ext cx="1009453" cy="666928"/>
          </a:xfrm>
          <a:prstGeom prst="rect">
            <a:avLst/>
          </a:prstGeom>
          <a:noFill/>
          <a:ln w="635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https://4.bp.blogspot.com/-ZTm9z2mWlMM/WHxPee4WB4I/AAAAAAABBIE/FhTLMqTvy_gmtZCKQxqfad_Fdge-oXx6gCLcB/s800/sekaichizu.png">
            <a:extLst>
              <a:ext uri="{FF2B5EF4-FFF2-40B4-BE49-F238E27FC236}">
                <a16:creationId xmlns:a16="http://schemas.microsoft.com/office/drawing/2014/main" id="{C513405B-42EA-49D1-AF30-8CFB43F54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003" y="344233"/>
            <a:ext cx="1336088" cy="75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27CC2969-B031-4C80-9D98-C55A3B43EA2A}"/>
              </a:ext>
            </a:extLst>
          </p:cNvPr>
          <p:cNvSpPr txBox="1"/>
          <p:nvPr/>
        </p:nvSpPr>
        <p:spPr>
          <a:xfrm>
            <a:off x="2729378" y="199061"/>
            <a:ext cx="23148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平成</a:t>
            </a:r>
            <a:r>
              <a:rPr kumimoji="1" lang="en-US" altLang="ja-JP" sz="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r>
            <a:r>
              <a:rPr kumimoji="1" lang="ja-JP" altLang="en-US" sz="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年度　外国人観光客受入体制強化事業</a:t>
            </a:r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EDAFF550-BF71-478C-876F-12ECFFB42C2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6" t="8417" r="7489"/>
          <a:stretch/>
        </p:blipFill>
        <p:spPr>
          <a:xfrm>
            <a:off x="144346" y="5623426"/>
            <a:ext cx="989227" cy="1099709"/>
          </a:xfrm>
          <a:prstGeom prst="rect">
            <a:avLst/>
          </a:prstGeom>
        </p:spPr>
      </p:pic>
      <p:sp>
        <p:nvSpPr>
          <p:cNvPr id="29" name="四角形: 角を丸くする 28">
            <a:extLst>
              <a:ext uri="{FF2B5EF4-FFF2-40B4-BE49-F238E27FC236}">
                <a16:creationId xmlns:a16="http://schemas.microsoft.com/office/drawing/2014/main" id="{9DCCEC40-84E9-4D3D-8587-B5F3AFF5C5F6}"/>
              </a:ext>
            </a:extLst>
          </p:cNvPr>
          <p:cNvSpPr/>
          <p:nvPr/>
        </p:nvSpPr>
        <p:spPr>
          <a:xfrm>
            <a:off x="4557423" y="6192974"/>
            <a:ext cx="2783324" cy="31900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ja-JP" sz="11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講師</a:t>
            </a:r>
            <a:r>
              <a:rPr lang="ja-JP" altLang="en-US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プロフィール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</a:p>
          <a:p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1992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年明治大学商学部卒業、株式会社日本交通公社に入社後、国際旅行事業部（現 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JTB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グローバルマーケティング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&amp;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トラベル）において訪日 インバウンド事業などに長く携わる。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2014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年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7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月より日本人として初めて 国連世界観光機関（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UNWTO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）へ観光庁の推薦で派遣。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年間アジア太平洋部門のシニアオフィサーとしてアジア太平洋観光行政部門の窓口を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UNWTO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で務める。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2017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年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月より株式会社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JTB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総合研究所に主席研究員として着任し、 グローバルツーリズム分野の担当となる。</a:t>
            </a:r>
            <a:r>
              <a:rPr lang="en-US" altLang="ja-JP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SDGs</a:t>
            </a:r>
            <a:r>
              <a:rPr lang="ja-JP" altLang="en-US" sz="11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と観光をはじめとした世界情勢やトレンドを踏まえた政策提言、マーケティング、ビジネス開発を得意とする。</a:t>
            </a:r>
            <a:endParaRPr lang="en-US" altLang="ja-JP" sz="11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ja-JP" altLang="en-US" sz="11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D0C1CCD7-29BC-4C83-8EE2-B5D164A189B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9" r="15025" b="21097"/>
          <a:stretch/>
        </p:blipFill>
        <p:spPr>
          <a:xfrm>
            <a:off x="3896963" y="5591479"/>
            <a:ext cx="839419" cy="1088761"/>
          </a:xfrm>
          <a:prstGeom prst="rect">
            <a:avLst/>
          </a:prstGeom>
        </p:spPr>
      </p:pic>
      <p:sp>
        <p:nvSpPr>
          <p:cNvPr id="3" name="吹き出し: 円形 2">
            <a:extLst>
              <a:ext uri="{FF2B5EF4-FFF2-40B4-BE49-F238E27FC236}">
                <a16:creationId xmlns:a16="http://schemas.microsoft.com/office/drawing/2014/main" id="{13CF110F-1D39-47D0-92F0-0EF32185FA22}"/>
              </a:ext>
            </a:extLst>
          </p:cNvPr>
          <p:cNvSpPr/>
          <p:nvPr/>
        </p:nvSpPr>
        <p:spPr>
          <a:xfrm>
            <a:off x="3932668" y="9336725"/>
            <a:ext cx="1428423" cy="872481"/>
          </a:xfrm>
          <a:prstGeom prst="wedgeEllipseCallout">
            <a:avLst>
              <a:gd name="adj1" fmla="val 67528"/>
              <a:gd name="adj2" fmla="val -586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2/25(</a:t>
            </a:r>
            <a:r>
              <a:rPr kumimoji="1" lang="ja-JP" alt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月</a:t>
            </a:r>
            <a:r>
              <a:rPr kumimoji="1" lang="en-US" altLang="ja-JP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r>
              <a:rPr kumimoji="1" lang="en-US" altLang="ja-JP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r>
              <a:rPr kumimoji="1" lang="ja-JP" alt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時</a:t>
            </a:r>
            <a:endParaRPr kumimoji="1" lang="en-US" altLang="ja-JP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kumimoji="1" lang="ja-JP" altLang="en-US" sz="1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まで</a:t>
            </a:r>
            <a:r>
              <a:rPr kumimoji="1" lang="ja-JP" alt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延長！</a:t>
            </a:r>
            <a:r>
              <a:rPr kumimoji="1" lang="en-US" altLang="ja-JP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276385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/>
          <p:cNvSpPr txBox="1"/>
          <p:nvPr/>
        </p:nvSpPr>
        <p:spPr>
          <a:xfrm>
            <a:off x="162092" y="4285617"/>
            <a:ext cx="723548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sz="2300" b="1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SDGs×</a:t>
            </a:r>
            <a:r>
              <a:rPr lang="ja-JP" altLang="en-US" sz="2300" b="1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沖縄インバウンド観光ワークショップ参加申込書</a:t>
            </a:r>
            <a:endParaRPr lang="en-US" altLang="ja-JP" sz="2300" b="1" dirty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</p:txBody>
      </p:sp>
      <p:graphicFrame>
        <p:nvGraphicFramePr>
          <p:cNvPr id="3" name="表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8801754"/>
              </p:ext>
            </p:extLst>
          </p:nvPr>
        </p:nvGraphicFramePr>
        <p:xfrm>
          <a:off x="339433" y="4745340"/>
          <a:ext cx="6880807" cy="5745159"/>
        </p:xfrm>
        <a:graphic>
          <a:graphicData uri="http://schemas.openxmlformats.org/drawingml/2006/table">
            <a:tbl>
              <a:tblPr/>
              <a:tblGrid>
                <a:gridCol w="11865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56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22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946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827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希望会場</a:t>
                      </a:r>
                      <a:endParaRPr kumimoji="1" lang="en-US" altLang="ja-JP" sz="1100" b="1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algn="ctr"/>
                      <a:r>
                        <a:rPr kumimoji="1" lang="ja-JP" altLang="en-US" sz="1000" b="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☑を記入ください</a:t>
                      </a:r>
                    </a:p>
                  </a:txBody>
                  <a:tcPr marL="87047" marR="87047" marT="43524" marB="43524" anchor="ctr" anchorCtr="1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r>
                        <a:rPr kumimoji="1" lang="ja-JP" altLang="en-US" sz="12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　</a:t>
                      </a:r>
                      <a:r>
                        <a:rPr kumimoji="1" lang="ja-JP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▢</a:t>
                      </a:r>
                      <a:r>
                        <a:rPr kumimoji="1" lang="zh-TW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　</a:t>
                      </a:r>
                      <a:r>
                        <a:rPr kumimoji="1" lang="en-US" altLang="ja-JP" sz="1200" b="1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2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月</a:t>
                      </a:r>
                      <a:r>
                        <a:rPr kumimoji="1" lang="en-US" altLang="ja-JP" sz="1200" b="1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28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日 </a:t>
                      </a:r>
                      <a:r>
                        <a:rPr kumimoji="1" lang="en-US" altLang="ja-JP" sz="1200" b="1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(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木</a:t>
                      </a:r>
                      <a:r>
                        <a:rPr kumimoji="1" lang="en-US" altLang="ja-JP" sz="1200" b="1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) 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（中北部会場：ルネッサンスリゾートオキナワ）</a:t>
                      </a:r>
                      <a:endParaRPr lang="en-US" altLang="ja-JP" sz="1200" b="1" dirty="0">
                        <a:latin typeface="+mn-ea"/>
                        <a:cs typeface="メイリオ"/>
                      </a:endParaRPr>
                    </a:p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　▢</a:t>
                      </a:r>
                      <a:r>
                        <a:rPr kumimoji="1" lang="zh-TW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　</a:t>
                      </a:r>
                      <a:r>
                        <a:rPr kumimoji="1" lang="en-US" altLang="zh-TW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3</a:t>
                      </a:r>
                      <a:r>
                        <a:rPr kumimoji="1" lang="ja-JP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月  </a:t>
                      </a:r>
                      <a:r>
                        <a:rPr kumimoji="1" lang="en-US" altLang="ja-JP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1</a:t>
                      </a:r>
                      <a:r>
                        <a:rPr kumimoji="1" lang="ja-JP" altLang="en-US" sz="12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日（金）（南部会場：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沖縄かり</a:t>
                      </a:r>
                      <a:r>
                        <a:rPr kumimoji="1" lang="ja-JP" altLang="en-US" sz="1200" b="1" dirty="0" err="1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ゆし</a:t>
                      </a: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アーバンリゾート・ナハ）</a:t>
                      </a:r>
                      <a:endParaRPr lang="en-US" altLang="ja-JP" sz="1200" b="1" dirty="0">
                        <a:latin typeface="+mn-ea"/>
                        <a:cs typeface="メイリオ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336"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団体・事業者名</a:t>
                      </a:r>
                    </a:p>
                  </a:txBody>
                  <a:tcPr marL="87047" marR="87047" marT="43524" marB="43524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3778">
                <a:tc>
                  <a:txBody>
                    <a:bodyPr/>
                    <a:lstStyle/>
                    <a:p>
                      <a:pPr marL="0" marR="0" lvl="0" indent="0" algn="ctr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ＴＥＬ</a:t>
                      </a:r>
                    </a:p>
                  </a:txBody>
                  <a:tcPr marL="87047" marR="87047" marT="43524" marB="43524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ＦＡＸ</a:t>
                      </a:r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9537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業種・職種</a:t>
                      </a:r>
                      <a:endParaRPr kumimoji="1" lang="en-US" altLang="ja-JP" sz="13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algn="ctr"/>
                      <a:r>
                        <a:rPr kumimoji="1" lang="ja-JP" altLang="en-US" sz="1000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（主たる事業の業種を１つだけ選択ください）</a:t>
                      </a: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228600" indent="-228600" algn="l">
                        <a:lnSpc>
                          <a:spcPts val="1600"/>
                        </a:lnSpc>
                        <a:buAutoNum type="arabicPeriod"/>
                      </a:pP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宿泊施設　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2.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観光施設　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3.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商業施設　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4.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飲食　　         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5.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旅行会社</a:t>
                      </a:r>
                      <a:endParaRPr kumimoji="1" lang="en-US" altLang="ja-JP" sz="1100" kern="1200" dirty="0">
                        <a:solidFill>
                          <a:schemeClr val="tx1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+mn-cs"/>
                      </a:endParaRPr>
                    </a:p>
                    <a:p>
                      <a:pPr marL="0" indent="0" algn="l">
                        <a:lnSpc>
                          <a:spcPts val="1600"/>
                        </a:lnSpc>
                        <a:buNone/>
                      </a:pP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6.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交通　　　　 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7.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通訳・翻訳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8.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ｻｰﾋﾞｽ（ｳｪﾃﾞｨﾝｸﾞ、美容等）　</a:t>
                      </a:r>
                      <a:endParaRPr kumimoji="1" lang="en-US" altLang="ja-JP" sz="1100" kern="1200" dirty="0">
                        <a:solidFill>
                          <a:schemeClr val="tx1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+mn-cs"/>
                      </a:endParaRPr>
                    </a:p>
                    <a:p>
                      <a:pPr marL="0" indent="0" algn="l">
                        <a:lnSpc>
                          <a:spcPts val="1600"/>
                        </a:lnSpc>
                        <a:buNone/>
                      </a:pP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9.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ｱｸﾃｨﾋﾞﾃｨ（ｽﾎﾟｰﾂ、体験等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)    10.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広告　　　 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11.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ﾒﾃﾞｨｱ媒体　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12.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印刷</a:t>
                      </a:r>
                      <a:endParaRPr kumimoji="1" lang="en-US" altLang="ja-JP" sz="1100" kern="1200" dirty="0">
                        <a:solidFill>
                          <a:schemeClr val="tx1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+mn-cs"/>
                      </a:endParaRPr>
                    </a:p>
                    <a:p>
                      <a:pPr marL="0" indent="0" algn="l">
                        <a:lnSpc>
                          <a:spcPts val="1600"/>
                        </a:lnSpc>
                        <a:buNone/>
                      </a:pP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13.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観光協会 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14.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市町村    　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15.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教育機関    </a:t>
                      </a: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16. 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+mn-cs"/>
                        </a:rPr>
                        <a:t>その他（          　　　　　　）</a:t>
                      </a: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9684">
                <a:tc>
                  <a:txBody>
                    <a:bodyPr/>
                    <a:lstStyle/>
                    <a:p>
                      <a:pPr algn="ctr"/>
                      <a:endParaRPr kumimoji="1" lang="en-US" altLang="ja-JP" sz="1100" b="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申込者①</a:t>
                      </a: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申込者②</a:t>
                      </a: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630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所属・役職</a:t>
                      </a:r>
                      <a:endParaRPr kumimoji="1" lang="en-US" altLang="ja-JP" sz="1100" b="1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14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氏名</a:t>
                      </a:r>
                      <a:endParaRPr kumimoji="1" lang="en-US" altLang="ja-JP" sz="1100" b="1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430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E-mail</a:t>
                      </a: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kumimoji="1" lang="ja-JP" altLang="en-US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272">
                <a:tc gridSpan="5"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申込にあたり、下記質問へのご回答をお願いします</a:t>
                      </a:r>
                      <a:endParaRPr kumimoji="1" lang="en-US" altLang="ja-JP" sz="1100" b="1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04532">
                <a:tc gridSpan="5"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100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Q</a:t>
                      </a:r>
                      <a:r>
                        <a:rPr kumimoji="1" lang="ja-JP" altLang="en-US" sz="1100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１．「</a:t>
                      </a:r>
                      <a:r>
                        <a:rPr kumimoji="1" lang="en-US" altLang="ja-JP" sz="1100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SDGs</a:t>
                      </a:r>
                      <a:r>
                        <a:rPr kumimoji="1" lang="ja-JP" altLang="en-US" sz="1100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」や「持続可能な沖縄観光」と聞いて</a:t>
                      </a:r>
                      <a:r>
                        <a:rPr kumimoji="1" lang="ja-JP" altLang="en-US" sz="1100" b="1" u="sng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最も</a:t>
                      </a:r>
                      <a:r>
                        <a:rPr kumimoji="1" lang="ja-JP" altLang="en-US" sz="1100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関心があるテーマを１つ選んでください。</a:t>
                      </a:r>
                    </a:p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100" dirty="0">
                        <a:solidFill>
                          <a:schemeClr val="tx1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100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①経済効果・高付加価値化・消費額向上　　②地域住民の満足度向上　　　　③自然・環境保護　</a:t>
                      </a:r>
                    </a:p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100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④その他（　　　　　　　　　　　　　　　　　　　　　　　　　　　　　　　　　　　　　　）</a:t>
                      </a:r>
                    </a:p>
                  </a:txBody>
                  <a:tcPr marL="87047" marR="87047" marT="43524" marB="435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624840">
                <a:tc gridSpan="5"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100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Q</a:t>
                      </a:r>
                      <a:r>
                        <a:rPr kumimoji="1" lang="ja-JP" altLang="en-US" sz="1100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２</a:t>
                      </a:r>
                      <a:r>
                        <a:rPr kumimoji="1" lang="en-US" altLang="ja-JP" sz="1100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.</a:t>
                      </a:r>
                      <a:r>
                        <a:rPr kumimoji="1" lang="ja-JP" altLang="en-US" sz="1100" dirty="0">
                          <a:solidFill>
                            <a:schemeClr val="tx1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今回のワークショップに期待することは何ですか？</a:t>
                      </a:r>
                      <a:endParaRPr kumimoji="1" lang="en-US" altLang="ja-JP" sz="1100" dirty="0">
                        <a:solidFill>
                          <a:srgbClr val="FF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100" dirty="0">
                        <a:solidFill>
                          <a:srgbClr val="FF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1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7047" marR="87047" marT="43524" marB="435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525300"/>
                  </a:ext>
                </a:extLst>
              </a:tr>
            </a:tbl>
          </a:graphicData>
        </a:graphic>
      </p:graphicFrame>
      <p:sp>
        <p:nvSpPr>
          <p:cNvPr id="10" name="テキスト ボックス 9"/>
          <p:cNvSpPr txBox="1"/>
          <p:nvPr/>
        </p:nvSpPr>
        <p:spPr>
          <a:xfrm>
            <a:off x="500767" y="3060179"/>
            <a:ext cx="6558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申込書送付先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一般財団法人　沖縄観光コンベンションビューロー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　受入事業部　受入推進課　名嘉山・石垣・比嘉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　メール：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inbound@ocvb.or.jp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／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FAX: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098-859-6222</a:t>
            </a:r>
          </a:p>
          <a:p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　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WEB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申込：</a:t>
            </a:r>
            <a:r>
              <a:rPr lang="en-US" altLang="ja-JP" sz="1200" dirty="0">
                <a:hlinkClick r:id="rId2"/>
              </a:rPr>
              <a:t>https://goo.gl/forms/91VeSPWAxErxMUqu2</a:t>
            </a:r>
            <a:r>
              <a:rPr lang="ja-JP" altLang="en-US" sz="1200" dirty="0"/>
              <a:t>　　</a:t>
            </a:r>
            <a:endParaRPr lang="en-US" altLang="ja-JP" sz="1200" dirty="0"/>
          </a:p>
          <a:p>
            <a:endParaRPr lang="en-US" altLang="ja-JP" sz="1200" dirty="0"/>
          </a:p>
          <a:p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　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申込締切：</a:t>
            </a:r>
            <a:r>
              <a:rPr lang="en-US" altLang="ja-JP" sz="1200" strike="sngStrike" dirty="0"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lang="ja-JP" altLang="en-US" sz="1200" strike="sngStrike" dirty="0">
                <a:latin typeface="メイリオ" panose="020B0604030504040204" pitchFamily="50" charset="-128"/>
                <a:ea typeface="メイリオ" panose="020B0604030504040204" pitchFamily="50" charset="-128"/>
              </a:rPr>
              <a:t>月</a:t>
            </a:r>
            <a:r>
              <a:rPr lang="en-US" altLang="ja-JP" sz="1200" strike="sngStrike" dirty="0">
                <a:latin typeface="メイリオ" panose="020B0604030504040204" pitchFamily="50" charset="-128"/>
                <a:ea typeface="メイリオ" panose="020B0604030504040204" pitchFamily="50" charset="-128"/>
              </a:rPr>
              <a:t>19</a:t>
            </a:r>
            <a:r>
              <a:rPr lang="ja-JP" altLang="en-US" sz="1200" strike="sngStrike" dirty="0">
                <a:latin typeface="メイリオ" panose="020B0604030504040204" pitchFamily="50" charset="-128"/>
                <a:ea typeface="メイリオ" panose="020B0604030504040204" pitchFamily="50" charset="-128"/>
              </a:rPr>
              <a:t>日（火）</a:t>
            </a:r>
            <a:r>
              <a:rPr lang="en-US" altLang="ja-JP" sz="1200" strike="sngStrike" dirty="0">
                <a:latin typeface="メイリオ" panose="020B0604030504040204" pitchFamily="50" charset="-128"/>
                <a:ea typeface="メイリオ" panose="020B0604030504040204" pitchFamily="50" charset="-128"/>
              </a:rPr>
              <a:t>15</a:t>
            </a:r>
            <a:r>
              <a:rPr lang="ja-JP" altLang="en-US" sz="1200" strike="sngStrike" dirty="0">
                <a:latin typeface="メイリオ" panose="020B0604030504040204" pitchFamily="50" charset="-128"/>
                <a:ea typeface="メイリオ" panose="020B0604030504040204" pitchFamily="50" charset="-128"/>
              </a:rPr>
              <a:t>時（定員達し次第締め切りとなります）</a:t>
            </a:r>
            <a:endParaRPr lang="en-US" altLang="ja-JP" sz="1200" strike="sngStrike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四角形: 角を丸くする 4">
            <a:extLst>
              <a:ext uri="{FF2B5EF4-FFF2-40B4-BE49-F238E27FC236}">
                <a16:creationId xmlns:a16="http://schemas.microsoft.com/office/drawing/2014/main" id="{FE5CF9F6-A088-4DBA-9A35-F8179C3BB884}"/>
              </a:ext>
            </a:extLst>
          </p:cNvPr>
          <p:cNvSpPr/>
          <p:nvPr/>
        </p:nvSpPr>
        <p:spPr>
          <a:xfrm>
            <a:off x="419019" y="3042862"/>
            <a:ext cx="6807861" cy="1224338"/>
          </a:xfrm>
          <a:prstGeom prst="roundRect">
            <a:avLst/>
          </a:prstGeom>
          <a:noFill/>
          <a:ln w="381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4" name="表 3">
            <a:extLst>
              <a:ext uri="{FF2B5EF4-FFF2-40B4-BE49-F238E27FC236}">
                <a16:creationId xmlns:a16="http://schemas.microsoft.com/office/drawing/2014/main" id="{485E1E87-F54C-4F3B-BC29-17D14E71EF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092116"/>
              </p:ext>
            </p:extLst>
          </p:nvPr>
        </p:nvGraphicFramePr>
        <p:xfrm>
          <a:off x="339433" y="362063"/>
          <a:ext cx="4663521" cy="25125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387">
                  <a:extLst>
                    <a:ext uri="{9D8B030D-6E8A-4147-A177-3AD203B41FA5}">
                      <a16:colId xmlns:a16="http://schemas.microsoft.com/office/drawing/2014/main" val="574258597"/>
                    </a:ext>
                  </a:extLst>
                </a:gridCol>
                <a:gridCol w="4157134">
                  <a:extLst>
                    <a:ext uri="{9D8B030D-6E8A-4147-A177-3AD203B41FA5}">
                      <a16:colId xmlns:a16="http://schemas.microsoft.com/office/drawing/2014/main" val="3231489302"/>
                    </a:ext>
                  </a:extLst>
                </a:gridCol>
              </a:tblGrid>
              <a:tr h="2481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ja-JP" sz="1000" kern="100" dirty="0">
                        <a:effectLst/>
                        <a:latin typeface="游明朝" panose="02020400000000000000" pitchFamily="18" charset="-128"/>
                        <a:ea typeface="游明朝" panose="02020400000000000000" pitchFamily="18" charset="-128"/>
                        <a:cs typeface="Times New Roman" panose="02020603050405020304" pitchFamily="18" charset="0"/>
                      </a:endParaRPr>
                    </a:p>
                  </a:txBody>
                  <a:tcPr marL="64527" marR="64527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ja-JP" sz="1000" kern="100" dirty="0">
                        <a:effectLst/>
                        <a:latin typeface="游明朝" panose="02020400000000000000" pitchFamily="18" charset="-128"/>
                        <a:ea typeface="游明朝" panose="02020400000000000000" pitchFamily="18" charset="-128"/>
                        <a:cs typeface="Times New Roman" panose="02020603050405020304" pitchFamily="18" charset="0"/>
                      </a:endParaRPr>
                    </a:p>
                  </a:txBody>
                  <a:tcPr marL="64527" marR="64527" marT="0" marB="0"/>
                </a:tc>
                <a:extLst>
                  <a:ext uri="{0D108BD9-81ED-4DB2-BD59-A6C34878D82A}">
                    <a16:rowId xmlns:a16="http://schemas.microsoft.com/office/drawing/2014/main" val="278114514"/>
                  </a:ext>
                </a:extLst>
              </a:tr>
              <a:tr h="473612">
                <a:tc row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ja-JP" sz="1000" kern="100" dirty="0">
                          <a:solidFill>
                            <a:schemeClr val="bg1"/>
                          </a:solidFill>
                          <a:effectLst/>
                          <a:latin typeface="游明朝" panose="02020400000000000000" pitchFamily="18" charset="-128"/>
                          <a:ea typeface="游明朝" panose="02020400000000000000" pitchFamily="18" charset="-128"/>
                          <a:cs typeface="Times New Roman" panose="02020603050405020304" pitchFamily="18" charset="0"/>
                        </a:rPr>
                        <a:t>13:30-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ja-JP" sz="1000" kern="100" dirty="0">
                          <a:solidFill>
                            <a:schemeClr val="bg1"/>
                          </a:solidFill>
                          <a:effectLst/>
                          <a:latin typeface="游明朝" panose="02020400000000000000" pitchFamily="18" charset="-128"/>
                          <a:ea typeface="游明朝" panose="02020400000000000000" pitchFamily="18" charset="-128"/>
                          <a:cs typeface="Times New Roman" panose="02020603050405020304" pitchFamily="18" charset="0"/>
                        </a:rPr>
                        <a:t>15:30</a:t>
                      </a:r>
                      <a:endParaRPr lang="ja-JP" sz="1000" kern="100" dirty="0">
                        <a:solidFill>
                          <a:schemeClr val="bg1"/>
                        </a:solidFill>
                        <a:effectLst/>
                        <a:latin typeface="游明朝" panose="02020400000000000000" pitchFamily="18" charset="-128"/>
                        <a:ea typeface="游明朝" panose="02020400000000000000" pitchFamily="18" charset="-128"/>
                        <a:cs typeface="Times New Roman" panose="02020603050405020304" pitchFamily="18" charset="0"/>
                      </a:endParaRPr>
                    </a:p>
                  </a:txBody>
                  <a:tcPr marL="64527" marR="64527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カードゲーム</a:t>
                      </a:r>
                      <a:r>
                        <a:rPr lang="ja-JP" alt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「</a:t>
                      </a:r>
                      <a:r>
                        <a:rPr lang="en-US" alt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2030SDGs</a:t>
                      </a:r>
                      <a:r>
                        <a:rPr lang="ja-JP" alt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」の</a:t>
                      </a:r>
                      <a:r>
                        <a:rPr 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説明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SDGs</a:t>
                      </a:r>
                      <a:r>
                        <a:rPr lang="ja-JP" alt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に関する</a:t>
                      </a:r>
                      <a:r>
                        <a:rPr 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概要紹介</a:t>
                      </a:r>
                      <a:endParaRPr lang="ja-JP" sz="1200" kern="100" dirty="0"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Times New Roman" panose="02020603050405020304" pitchFamily="18" charset="0"/>
                      </a:endParaRPr>
                    </a:p>
                  </a:txBody>
                  <a:tcPr marL="64527" marR="64527" marT="0" marB="0"/>
                </a:tc>
                <a:extLst>
                  <a:ext uri="{0D108BD9-81ED-4DB2-BD59-A6C34878D82A}">
                    <a16:rowId xmlns:a16="http://schemas.microsoft.com/office/drawing/2014/main" val="3745789641"/>
                  </a:ext>
                </a:extLst>
              </a:tr>
              <a:tr h="322927">
                <a:tc vMerge="1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ja-JP" sz="1000" kern="100" dirty="0">
                        <a:effectLst/>
                        <a:latin typeface="游明朝" panose="02020400000000000000" pitchFamily="18" charset="-128"/>
                        <a:ea typeface="游明朝" panose="02020400000000000000" pitchFamily="18" charset="-128"/>
                        <a:cs typeface="Times New Roman" panose="02020603050405020304" pitchFamily="18" charset="0"/>
                      </a:endParaRPr>
                    </a:p>
                  </a:txBody>
                  <a:tcPr marL="64527" marR="64527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カードゲーム</a:t>
                      </a:r>
                      <a:r>
                        <a:rPr lang="ja-JP" alt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「</a:t>
                      </a:r>
                      <a:r>
                        <a:rPr lang="en-US" alt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2030SDGs</a:t>
                      </a:r>
                      <a:r>
                        <a:rPr lang="ja-JP" alt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」</a:t>
                      </a:r>
                      <a:r>
                        <a:rPr 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（休憩含む）</a:t>
                      </a:r>
                    </a:p>
                  </a:txBody>
                  <a:tcPr marL="64527" marR="64527" marT="0" marB="0"/>
                </a:tc>
                <a:extLst>
                  <a:ext uri="{0D108BD9-81ED-4DB2-BD59-A6C34878D82A}">
                    <a16:rowId xmlns:a16="http://schemas.microsoft.com/office/drawing/2014/main" val="109139994"/>
                  </a:ext>
                </a:extLst>
              </a:tr>
              <a:tr h="319083">
                <a:tc vMerge="1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ja-JP" sz="1000" kern="100" dirty="0">
                        <a:effectLst/>
                        <a:latin typeface="游明朝" panose="02020400000000000000" pitchFamily="18" charset="-128"/>
                        <a:ea typeface="游明朝" panose="02020400000000000000" pitchFamily="18" charset="-128"/>
                        <a:cs typeface="Times New Roman" panose="02020603050405020304" pitchFamily="18" charset="0"/>
                      </a:endParaRPr>
                    </a:p>
                  </a:txBody>
                  <a:tcPr marL="64527" marR="64527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ゲームの振り返り</a:t>
                      </a:r>
                      <a:endParaRPr lang="en-US" altLang="ja-JP" sz="1200" kern="100" dirty="0"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64527" marR="64527" marT="0" marB="0"/>
                </a:tc>
                <a:extLst>
                  <a:ext uri="{0D108BD9-81ED-4DB2-BD59-A6C34878D82A}">
                    <a16:rowId xmlns:a16="http://schemas.microsoft.com/office/drawing/2014/main" val="2232096279"/>
                  </a:ext>
                </a:extLst>
              </a:tr>
              <a:tr h="7657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ja-JP" sz="1000" kern="100" dirty="0">
                          <a:solidFill>
                            <a:schemeClr val="bg1"/>
                          </a:solidFill>
                          <a:effectLst/>
                          <a:latin typeface="游明朝" panose="02020400000000000000" pitchFamily="18" charset="-128"/>
                          <a:ea typeface="游明朝" panose="02020400000000000000" pitchFamily="18" charset="-128"/>
                          <a:cs typeface="Times New Roman" panose="02020603050405020304" pitchFamily="18" charset="0"/>
                        </a:rPr>
                        <a:t>15:30-16:00</a:t>
                      </a:r>
                      <a:endParaRPr lang="ja-JP" sz="1000" kern="100" dirty="0">
                        <a:solidFill>
                          <a:schemeClr val="bg1"/>
                        </a:solidFill>
                        <a:effectLst/>
                        <a:latin typeface="游明朝" panose="02020400000000000000" pitchFamily="18" charset="-128"/>
                        <a:ea typeface="游明朝" panose="02020400000000000000" pitchFamily="18" charset="-128"/>
                        <a:cs typeface="Times New Roman" panose="02020603050405020304" pitchFamily="18" charset="0"/>
                      </a:endParaRPr>
                    </a:p>
                  </a:txBody>
                  <a:tcPr marL="64527" marR="64527" marT="0" marB="0"/>
                </a:tc>
                <a:tc>
                  <a:txBody>
                    <a:bodyPr/>
                    <a:lstStyle/>
                    <a:p>
                      <a:pPr marL="0" marR="0" lvl="0" indent="0" algn="just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ミニ</a:t>
                      </a:r>
                      <a:r>
                        <a:rPr 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レクチャー</a:t>
                      </a:r>
                      <a:endParaRPr lang="en-US" altLang="ja-JP" sz="1200" kern="100" dirty="0"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marL="0" marR="0" lvl="0" indent="0" algn="just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「</a:t>
                      </a:r>
                      <a:r>
                        <a:rPr lang="en-US" alt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SDGs</a:t>
                      </a:r>
                      <a:r>
                        <a:rPr lang="ja-JP" alt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×インバウンド観光の世界の取り組み事例</a:t>
                      </a:r>
                      <a:r>
                        <a:rPr lang="ja-JP" alt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」（仮）</a:t>
                      </a:r>
                      <a:endParaRPr lang="en-US" altLang="ja-JP" sz="1200" kern="100" dirty="0"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marL="0" marR="0" lvl="0" indent="0" algn="just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ゲスト：</a:t>
                      </a:r>
                      <a:r>
                        <a:rPr lang="ja-JP" alt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株式会社</a:t>
                      </a:r>
                      <a:r>
                        <a:rPr lang="en-US" alt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JTB</a:t>
                      </a:r>
                      <a:r>
                        <a:rPr lang="ja-JP" alt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総合研究所</a:t>
                      </a:r>
                      <a:r>
                        <a:rPr lang="ja-JP" alt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　熊田</a:t>
                      </a:r>
                      <a:r>
                        <a:rPr lang="en-US" alt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 </a:t>
                      </a:r>
                      <a:r>
                        <a:rPr lang="ja-JP" alt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順一</a:t>
                      </a:r>
                      <a:r>
                        <a:rPr lang="ja-JP" alt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　</a:t>
                      </a:r>
                      <a:r>
                        <a:rPr lang="ja-JP" alt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氏</a:t>
                      </a:r>
                      <a:endParaRPr lang="en-US" altLang="ja-JP" sz="1200" kern="100" dirty="0"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marL="0" marR="0" lvl="0" indent="0" algn="just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ja-JP" altLang="ja-JP" sz="1200" kern="100" dirty="0"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64527" marR="64527" marT="0" marB="0"/>
                </a:tc>
                <a:extLst>
                  <a:ext uri="{0D108BD9-81ED-4DB2-BD59-A6C34878D82A}">
                    <a16:rowId xmlns:a16="http://schemas.microsoft.com/office/drawing/2014/main" val="1823427437"/>
                  </a:ext>
                </a:extLst>
              </a:tr>
              <a:tr h="3828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ja-JP" sz="1000" kern="100" dirty="0">
                          <a:solidFill>
                            <a:schemeClr val="bg1"/>
                          </a:solidFill>
                          <a:effectLst/>
                          <a:latin typeface="游明朝" panose="02020400000000000000" pitchFamily="18" charset="-128"/>
                          <a:ea typeface="游明朝" panose="02020400000000000000" pitchFamily="18" charset="-128"/>
                          <a:cs typeface="Times New Roman" panose="02020603050405020304" pitchFamily="18" charset="0"/>
                        </a:rPr>
                        <a:t>16:00-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ja-JP" sz="1000" kern="100" dirty="0">
                          <a:solidFill>
                            <a:schemeClr val="bg1"/>
                          </a:solidFill>
                          <a:effectLst/>
                          <a:latin typeface="游明朝" panose="02020400000000000000" pitchFamily="18" charset="-128"/>
                          <a:ea typeface="游明朝" panose="02020400000000000000" pitchFamily="18" charset="-128"/>
                          <a:cs typeface="Times New Roman" panose="02020603050405020304" pitchFamily="18" charset="0"/>
                        </a:rPr>
                        <a:t>17:30</a:t>
                      </a:r>
                      <a:endParaRPr lang="ja-JP" sz="1000" kern="100" dirty="0">
                        <a:solidFill>
                          <a:schemeClr val="bg1"/>
                        </a:solidFill>
                        <a:effectLst/>
                        <a:latin typeface="游明朝" panose="02020400000000000000" pitchFamily="18" charset="-128"/>
                        <a:ea typeface="游明朝" panose="02020400000000000000" pitchFamily="18" charset="-128"/>
                        <a:cs typeface="Times New Roman" panose="02020603050405020304" pitchFamily="18" charset="0"/>
                      </a:endParaRPr>
                    </a:p>
                  </a:txBody>
                  <a:tcPr marL="64527" marR="64527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ワークショップ・グループディスカッション</a:t>
                      </a:r>
                      <a:endParaRPr lang="en-US" altLang="ja-JP" sz="1200" kern="100" dirty="0"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1200" kern="100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Times New Roman" panose="02020603050405020304" pitchFamily="18" charset="0"/>
                        </a:rPr>
                        <a:t>ゲストとのディスカッション</a:t>
                      </a:r>
                      <a:endParaRPr lang="ja-JP" sz="1200" kern="100" dirty="0"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Times New Roman" panose="02020603050405020304" pitchFamily="18" charset="0"/>
                      </a:endParaRPr>
                    </a:p>
                  </a:txBody>
                  <a:tcPr marL="64527" marR="64527" marT="0" marB="0"/>
                </a:tc>
                <a:extLst>
                  <a:ext uri="{0D108BD9-81ED-4DB2-BD59-A6C34878D82A}">
                    <a16:rowId xmlns:a16="http://schemas.microsoft.com/office/drawing/2014/main" val="3596213771"/>
                  </a:ext>
                </a:extLst>
              </a:tr>
            </a:tbl>
          </a:graphicData>
        </a:graphic>
      </p:graphicFrame>
      <p:sp>
        <p:nvSpPr>
          <p:cNvPr id="8" name="四角形: メモ 7">
            <a:extLst>
              <a:ext uri="{FF2B5EF4-FFF2-40B4-BE49-F238E27FC236}">
                <a16:creationId xmlns:a16="http://schemas.microsoft.com/office/drawing/2014/main" id="{D44AF5F4-2B9F-4F18-A0D9-A7328ADA44D2}"/>
              </a:ext>
            </a:extLst>
          </p:cNvPr>
          <p:cNvSpPr/>
          <p:nvPr/>
        </p:nvSpPr>
        <p:spPr>
          <a:xfrm>
            <a:off x="5062135" y="362064"/>
            <a:ext cx="2164745" cy="2512512"/>
          </a:xfrm>
          <a:prstGeom prst="foldedCorner">
            <a:avLst>
              <a:gd name="adj" fmla="val 0"/>
            </a:avLst>
          </a:prstGeom>
          <a:solidFill>
            <a:srgbClr val="FFFE4C"/>
          </a:solidFill>
          <a:ln>
            <a:solidFill>
              <a:srgbClr val="FFFE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 lang="ja-JP" altLang="en-US"/>
            </a:pPr>
            <a:r>
              <a:rPr lang="ja-JP" altLang="en-US" sz="14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カードゲーム</a:t>
            </a:r>
            <a:endParaRPr lang="en-US" altLang="ja-JP" sz="14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0">
              <a:defRPr lang="ja-JP" altLang="en-US"/>
            </a:pPr>
            <a:r>
              <a:rPr lang="ja-JP" altLang="en-US" sz="14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en-US" altLang="ja-JP" sz="14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2030 SDGs</a:t>
            </a:r>
            <a:r>
              <a:rPr lang="ja-JP" altLang="en-US" sz="14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」とは？</a:t>
            </a:r>
            <a:endParaRPr lang="en-US" altLang="ja-JP" sz="14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0">
              <a:defRPr lang="ja-JP" altLang="en-US"/>
            </a:pPr>
            <a:r>
              <a:rPr lang="ja-JP" altLang="en-US" sz="1200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様々な価値観や目標を持つ人がいる世界で</a:t>
            </a:r>
            <a:r>
              <a:rPr lang="en-US" altLang="ja-JP" sz="1200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SDGs</a:t>
            </a:r>
            <a:r>
              <a:rPr lang="ja-JP" altLang="en-US" sz="1200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を達成するためには何が必要か？ということをゲーム感覚で楽しみながら体験できるツール。企業・教育・地域づくりなど様々な分野で活用されている注目のゲームです。</a:t>
            </a:r>
            <a:endParaRPr lang="en-US" altLang="ja-JP" sz="1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0">
              <a:defRPr lang="ja-JP" altLang="en-US"/>
            </a:pPr>
            <a:r>
              <a:rPr lang="en-US" altLang="ja-JP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https://imacocollabo.or.jp/games/2030sdgs/</a:t>
            </a:r>
            <a:endParaRPr lang="en-US" altLang="ja-JP" sz="1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0">
              <a:defRPr lang="ja-JP" altLang="en-US"/>
            </a:pPr>
            <a:r>
              <a:rPr lang="ja-JP" altLang="en-US" sz="1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一般社団法人イマココラボ</a:t>
            </a:r>
            <a:endParaRPr lang="en-US" altLang="ja-JP" sz="1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9" name="Picture 6" descr="http://www.unic.or.jp/files/sdg_logo_en_2-640x452.png">
            <a:extLst>
              <a:ext uri="{FF2B5EF4-FFF2-40B4-BE49-F238E27FC236}">
                <a16:creationId xmlns:a16="http://schemas.microsoft.com/office/drawing/2014/main" id="{F27E3EC3-8D2B-46EA-A55E-F0DAFCD45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049" y="99227"/>
            <a:ext cx="1429905" cy="944713"/>
          </a:xfrm>
          <a:prstGeom prst="rect">
            <a:avLst/>
          </a:prstGeom>
          <a:noFill/>
          <a:ln w="635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701D98E9-A984-414D-8338-B07E49B3D194}"/>
              </a:ext>
            </a:extLst>
          </p:cNvPr>
          <p:cNvSpPr txBox="1"/>
          <p:nvPr/>
        </p:nvSpPr>
        <p:spPr>
          <a:xfrm>
            <a:off x="76945" y="161877"/>
            <a:ext cx="1838942" cy="286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1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プログラム（予定）</a:t>
            </a:r>
            <a:endParaRPr lang="en-US" altLang="ja-JP" sz="1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2" name="図 11">
            <a:extLst>
              <a:ext uri="{FF2B5EF4-FFF2-40B4-BE49-F238E27FC236}">
                <a16:creationId xmlns:a16="http://schemas.microsoft.com/office/drawing/2014/main" id="{CE0B4549-D559-4FAC-9A71-8A59962ED7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166" y="3177964"/>
            <a:ext cx="858052" cy="858052"/>
          </a:xfrm>
          <a:prstGeom prst="rect">
            <a:avLst/>
          </a:prstGeom>
        </p:spPr>
      </p:pic>
      <p:sp>
        <p:nvSpPr>
          <p:cNvPr id="7" name="矢印: 右 6">
            <a:extLst>
              <a:ext uri="{FF2B5EF4-FFF2-40B4-BE49-F238E27FC236}">
                <a16:creationId xmlns:a16="http://schemas.microsoft.com/office/drawing/2014/main" id="{AA71512C-3D64-4E44-A4D8-7E9081DCEAB2}"/>
              </a:ext>
            </a:extLst>
          </p:cNvPr>
          <p:cNvSpPr/>
          <p:nvPr/>
        </p:nvSpPr>
        <p:spPr>
          <a:xfrm>
            <a:off x="5577840" y="3718560"/>
            <a:ext cx="320521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吹き出し: 円形 12">
            <a:extLst>
              <a:ext uri="{FF2B5EF4-FFF2-40B4-BE49-F238E27FC236}">
                <a16:creationId xmlns:a16="http://schemas.microsoft.com/office/drawing/2014/main" id="{BFE4C26F-5DAC-4534-93DF-9E350C7002F9}"/>
              </a:ext>
            </a:extLst>
          </p:cNvPr>
          <p:cNvSpPr/>
          <p:nvPr/>
        </p:nvSpPr>
        <p:spPr>
          <a:xfrm>
            <a:off x="229327" y="3358519"/>
            <a:ext cx="1343276" cy="872481"/>
          </a:xfrm>
          <a:prstGeom prst="wedgeEllipseCallout">
            <a:avLst>
              <a:gd name="adj1" fmla="val 63763"/>
              <a:gd name="adj2" fmla="val 32666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2/25(</a:t>
            </a:r>
            <a:r>
              <a:rPr kumimoji="1" lang="ja-JP" alt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月</a:t>
            </a:r>
            <a:r>
              <a:rPr kumimoji="1" lang="en-US" altLang="ja-JP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r>
              <a:rPr kumimoji="1" lang="en-US" altLang="ja-JP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r>
              <a:rPr kumimoji="1" lang="ja-JP" alt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時</a:t>
            </a:r>
            <a:endParaRPr kumimoji="1" lang="en-US" altLang="ja-JP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kumimoji="1" lang="ja-JP" altLang="en-US" sz="1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まで</a:t>
            </a:r>
            <a:r>
              <a:rPr kumimoji="1" lang="ja-JP" alt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延長！</a:t>
            </a:r>
            <a:r>
              <a:rPr kumimoji="1" lang="en-US" altLang="ja-JP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7224357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2316</TotalTime>
  <Words>660</Words>
  <Application>Microsoft Office PowerPoint</Application>
  <PresentationFormat>ユーザー設定</PresentationFormat>
  <Paragraphs>99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11" baseType="lpstr">
      <vt:lpstr>HGPｺﾞｼｯｸE</vt:lpstr>
      <vt:lpstr>Meiryo UI</vt:lpstr>
      <vt:lpstr>メイリオ</vt:lpstr>
      <vt:lpstr>游ゴシック</vt:lpstr>
      <vt:lpstr>游明朝</vt:lpstr>
      <vt:lpstr>Arial</vt:lpstr>
      <vt:lpstr>Calibri</vt:lpstr>
      <vt:lpstr>Calibri Light</vt:lpstr>
      <vt:lpstr>Office テーマ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名嘉山　優花</dc:creator>
  <cp:lastModifiedBy>nakayama.yuka</cp:lastModifiedBy>
  <cp:revision>239</cp:revision>
  <cp:lastPrinted>2019-02-07T09:00:39Z</cp:lastPrinted>
  <dcterms:created xsi:type="dcterms:W3CDTF">2018-08-07T08:18:55Z</dcterms:created>
  <dcterms:modified xsi:type="dcterms:W3CDTF">2019-02-15T09:23:00Z</dcterms:modified>
</cp:coreProperties>
</file>